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4"/>
  </p:notesMasterIdLst>
  <p:sldIdLst>
    <p:sldId id="256" r:id="rId2"/>
    <p:sldId id="311" r:id="rId3"/>
    <p:sldId id="303" r:id="rId4"/>
    <p:sldId id="258" r:id="rId5"/>
    <p:sldId id="307" r:id="rId6"/>
    <p:sldId id="308" r:id="rId7"/>
    <p:sldId id="309" r:id="rId8"/>
    <p:sldId id="306" r:id="rId9"/>
    <p:sldId id="310" r:id="rId10"/>
    <p:sldId id="259" r:id="rId11"/>
    <p:sldId id="260" r:id="rId12"/>
    <p:sldId id="304" r:id="rId13"/>
  </p:sldIdLst>
  <p:sldSz cx="9144000" cy="6858000" type="screen4x3"/>
  <p:notesSz cx="6858000" cy="9144000"/>
  <p:embeddedFontLst>
    <p:embeddedFont>
      <p:font typeface="Segoe UI" panose="020B0502040204020203" pitchFamily="34" charset="0"/>
      <p:regular r:id="rId15"/>
      <p:bold r:id="rId16"/>
      <p:italic r:id="rId17"/>
      <p:boldItalic r:id="rId18"/>
    </p:embeddedFont>
    <p:embeddedFont>
      <p:font typeface="Verdana" panose="020B060403050404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58" autoAdjust="0"/>
    <p:restoredTop sz="86391" autoAdjust="0"/>
  </p:normalViewPr>
  <p:slideViewPr>
    <p:cSldViewPr snapToGrid="0">
      <p:cViewPr varScale="1">
        <p:scale>
          <a:sx n="74" d="100"/>
          <a:sy n="74" d="100"/>
        </p:scale>
        <p:origin x="1260" y="72"/>
      </p:cViewPr>
      <p:guideLst/>
    </p:cSldViewPr>
  </p:slideViewPr>
  <p:outlineViewPr>
    <p:cViewPr>
      <p:scale>
        <a:sx n="33" d="100"/>
        <a:sy n="33" d="100"/>
      </p:scale>
      <p:origin x="0" y="-81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9C33E-5B83-4C68-854B-905C5C872521}" type="datetimeFigureOut">
              <a:rPr lang="en-GB" smtClean="0"/>
              <a:t>30/04/2024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25112" y="73152"/>
            <a:ext cx="2468880" cy="185166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10896" y="2093976"/>
            <a:ext cx="6153912" cy="6604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D090F-EA0B-4560-B98B-5D568C2579C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2743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5938" y="73025"/>
            <a:ext cx="2466975" cy="1851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10896" y="2093975"/>
            <a:ext cx="6153912" cy="6604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D090F-EA0B-4560-B98B-5D568C2579C9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038475" cy="2222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</a:rPr>
              <a:t>20778C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38125"/>
            <a:ext cx="3038475" cy="3476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336699"/>
                </a:solidFill>
                <a:latin typeface="Arial" panose="020B0604020202020204" pitchFamily="34" charset="0"/>
              </a:rPr>
              <a:t>1: Introduction to Self-Service BI Solutions</a:t>
            </a:r>
          </a:p>
        </p:txBody>
      </p:sp>
    </p:spTree>
    <p:extLst>
      <p:ext uri="{BB962C8B-B14F-4D97-AF65-F5344CB8AC3E}">
        <p14:creationId xmlns:p14="http://schemas.microsoft.com/office/powerpoint/2010/main" val="3264046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5938" y="73025"/>
            <a:ext cx="2466975" cy="1851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10896" y="2093975"/>
            <a:ext cx="6153912" cy="6604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D090F-EA0B-4560-B98B-5D568C2579C9}" type="slidenum">
              <a:rPr lang="en-GB" smtClean="0"/>
              <a:t>4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038475" cy="2222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</a:rPr>
              <a:t>20778C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38125"/>
            <a:ext cx="3038475" cy="3476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336699"/>
                </a:solidFill>
                <a:latin typeface="Arial" panose="020B0604020202020204" pitchFamily="34" charset="0"/>
              </a:rPr>
              <a:t>1: Introduction to Self-Service BI Solutions</a:t>
            </a:r>
          </a:p>
        </p:txBody>
      </p:sp>
    </p:spTree>
    <p:extLst>
      <p:ext uri="{BB962C8B-B14F-4D97-AF65-F5344CB8AC3E}">
        <p14:creationId xmlns:p14="http://schemas.microsoft.com/office/powerpoint/2010/main" val="2381829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5938" y="73025"/>
            <a:ext cx="2466975" cy="1851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10896" y="2093975"/>
            <a:ext cx="6153912" cy="6604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D090F-EA0B-4560-B98B-5D568C2579C9}" type="slidenum">
              <a:rPr lang="en-GB" smtClean="0"/>
              <a:t>10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038475" cy="2222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</a:rPr>
              <a:t>20778C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38125"/>
            <a:ext cx="3038475" cy="3476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336699"/>
                </a:solidFill>
                <a:latin typeface="Arial" panose="020B0604020202020204" pitchFamily="34" charset="0"/>
              </a:rPr>
              <a:t>1: Introduction to Self-Service BI Solutions</a:t>
            </a:r>
          </a:p>
        </p:txBody>
      </p:sp>
    </p:spTree>
    <p:extLst>
      <p:ext uri="{BB962C8B-B14F-4D97-AF65-F5344CB8AC3E}">
        <p14:creationId xmlns:p14="http://schemas.microsoft.com/office/powerpoint/2010/main" val="3685158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25938" y="73025"/>
            <a:ext cx="2466975" cy="18510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10896" y="2093975"/>
            <a:ext cx="6153912" cy="6604000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D090F-EA0B-4560-B98B-5D568C2579C9}" type="slidenum">
              <a:rPr lang="en-GB" smtClean="0"/>
              <a:t>11</a:t>
            </a:fld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038475" cy="2222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000000"/>
                </a:solidFill>
                <a:latin typeface="Arial" panose="020B0604020202020204" pitchFamily="34" charset="0"/>
              </a:rPr>
              <a:t>20778C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238125"/>
            <a:ext cx="3038475" cy="34766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dirty="0">
                <a:solidFill>
                  <a:srgbClr val="336699"/>
                </a:solidFill>
                <a:latin typeface="Arial" panose="020B0604020202020204" pitchFamily="34" charset="0"/>
              </a:rPr>
              <a:t>1: Introduction to Self-Service BI Solutions</a:t>
            </a:r>
          </a:p>
        </p:txBody>
      </p:sp>
    </p:spTree>
    <p:extLst>
      <p:ext uri="{BB962C8B-B14F-4D97-AF65-F5344CB8AC3E}">
        <p14:creationId xmlns:p14="http://schemas.microsoft.com/office/powerpoint/2010/main" val="3751143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4177" y="0"/>
            <a:ext cx="91440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6019" name="Rectangle 3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3200400" y="1828800"/>
            <a:ext cx="5732417" cy="627864"/>
          </a:xfrm>
          <a:solidFill>
            <a:srgbClr val="3399FF"/>
          </a:solidFill>
          <a:ln algn="ctr"/>
        </p:spPr>
        <p:txBody>
          <a:bodyPr wrap="square" tIns="0" rIns="0" bIns="0">
            <a:spAutoFit/>
          </a:bodyPr>
          <a:lstStyle>
            <a:lvl1pPr algn="l">
              <a:spcBef>
                <a:spcPct val="60000"/>
              </a:spcBef>
              <a:buClr>
                <a:schemeClr val="hlink"/>
              </a:buClr>
              <a:buSzPct val="90000"/>
              <a:buFontTx/>
              <a:buNone/>
              <a:defRPr sz="4800" baseline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/>
              <a:t>Course #</a:t>
            </a:r>
          </a:p>
        </p:txBody>
      </p:sp>
      <p:sp>
        <p:nvSpPr>
          <p:cNvPr id="726020" name="Rectangle 4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3200400" y="2895600"/>
            <a:ext cx="5775960" cy="1103872"/>
          </a:xfrm>
        </p:spPr>
        <p:txBody>
          <a:bodyPr lIns="91440" tIns="45720" rIns="91440" bIns="45720"/>
          <a:lstStyle>
            <a:lvl1pPr marL="0" indent="0" algn="l">
              <a:lnSpc>
                <a:spcPct val="95000"/>
              </a:lnSpc>
              <a:spcBef>
                <a:spcPct val="60000"/>
              </a:spcBef>
              <a:buFontTx/>
              <a:buNone/>
              <a:defRPr sz="280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 dirty="0"/>
              <a:t>Click to edit Course title</a:t>
            </a:r>
          </a:p>
        </p:txBody>
      </p:sp>
    </p:spTree>
    <p:extLst>
      <p:ext uri="{BB962C8B-B14F-4D97-AF65-F5344CB8AC3E}">
        <p14:creationId xmlns:p14="http://schemas.microsoft.com/office/powerpoint/2010/main" val="199045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658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0"/>
            <a:ext cx="1943100" cy="5378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8788" y="0"/>
            <a:ext cx="5680075" cy="5378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780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61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974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9506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8788" y="992188"/>
            <a:ext cx="3798887" cy="4386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0075" y="992188"/>
            <a:ext cx="3800475" cy="43862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772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400" b="0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674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2402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624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t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250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9127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70408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25001" name="Rectangle 9"/>
          <p:cNvSpPr>
            <a:spLocks noChangeArrowheads="1"/>
          </p:cNvSpPr>
          <p:nvPr/>
        </p:nvSpPr>
        <p:spPr bwMode="auto">
          <a:xfrm>
            <a:off x="4763" y="731838"/>
            <a:ext cx="9136062" cy="6111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cs typeface="+mn-cs"/>
            </a:endParaRP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60375" y="-2"/>
            <a:ext cx="7773988" cy="740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Slide Title</a:t>
            </a:r>
          </a:p>
        </p:txBody>
      </p:sp>
      <p:sp>
        <p:nvSpPr>
          <p:cNvPr id="1030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8788" y="1021215"/>
            <a:ext cx="8119156" cy="5147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Body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2823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800">
          <a:solidFill>
            <a:schemeClr val="bg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buClr>
          <a:srgbClr val="DC0081"/>
        </a:buClr>
        <a:buFont typeface="Wingdings" pitchFamily="2" charset="2"/>
        <a:defRPr sz="2400">
          <a:solidFill>
            <a:schemeClr val="tx1"/>
          </a:solidFill>
          <a:latin typeface="Verdana" pitchFamily="34" charset="0"/>
        </a:defRPr>
      </a:lvl9pPr>
    </p:titleStyle>
    <p:bodyStyle>
      <a:lvl1pPr marL="174625" indent="-174625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70C0"/>
        </a:buClr>
        <a:buSzPct val="90000"/>
        <a:buFont typeface="Arial" pitchFamily="34" charset="0"/>
        <a:buChar char="•"/>
        <a:defRPr sz="28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458788" indent="-169863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70C0"/>
        </a:buClr>
        <a:buSzPct val="80000"/>
        <a:buFont typeface="Arial" pitchFamily="34" charset="0"/>
        <a:buChar char="•"/>
        <a:defRPr sz="24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854075" indent="-173038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70C0"/>
        </a:buClr>
        <a:buSzPct val="80000"/>
        <a:buFont typeface="Arial" pitchFamily="34" charset="0"/>
        <a:buChar char="•"/>
        <a:defRPr sz="20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254125" indent="-165100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70C0"/>
        </a:buClr>
        <a:buSzPct val="90000"/>
        <a:buFont typeface="Arial" pitchFamily="34" charset="0"/>
        <a:buChar char="•"/>
        <a:defRPr sz="18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1544638" indent="-168275" algn="l" rtl="0" eaLnBrk="1" fontAlgn="base" hangingPunct="1">
        <a:lnSpc>
          <a:spcPct val="100000"/>
        </a:lnSpc>
        <a:spcBef>
          <a:spcPts val="600"/>
        </a:spcBef>
        <a:spcAft>
          <a:spcPct val="0"/>
        </a:spcAft>
        <a:buClr>
          <a:srgbClr val="0070C0"/>
        </a:buClr>
        <a:buSzPct val="90000"/>
        <a:buFont typeface="Arial" pitchFamily="34" charset="0"/>
        <a:buChar char="•"/>
        <a:defRPr sz="18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001838" indent="-168275" algn="l" rtl="0" eaLnBrk="1" fontAlgn="base" hangingPunct="1">
        <a:lnSpc>
          <a:spcPct val="90000"/>
        </a:lnSpc>
        <a:spcBef>
          <a:spcPct val="70000"/>
        </a:spcBef>
        <a:spcAft>
          <a:spcPct val="0"/>
        </a:spcAft>
        <a:buClr>
          <a:srgbClr val="2D4A6D"/>
        </a:buClr>
        <a:buSzPct val="90000"/>
        <a:buChar char="•"/>
        <a:defRPr sz="1600">
          <a:solidFill>
            <a:schemeClr val="tx1"/>
          </a:solidFill>
          <a:latin typeface="+mn-lt"/>
        </a:defRPr>
      </a:lvl6pPr>
      <a:lvl7pPr marL="2459038" indent="-168275" algn="l" rtl="0" eaLnBrk="1" fontAlgn="base" hangingPunct="1">
        <a:lnSpc>
          <a:spcPct val="90000"/>
        </a:lnSpc>
        <a:spcBef>
          <a:spcPct val="70000"/>
        </a:spcBef>
        <a:spcAft>
          <a:spcPct val="0"/>
        </a:spcAft>
        <a:buClr>
          <a:srgbClr val="2D4A6D"/>
        </a:buClr>
        <a:buSzPct val="90000"/>
        <a:buChar char="•"/>
        <a:defRPr sz="1600">
          <a:solidFill>
            <a:schemeClr val="tx1"/>
          </a:solidFill>
          <a:latin typeface="+mn-lt"/>
        </a:defRPr>
      </a:lvl7pPr>
      <a:lvl8pPr marL="2916238" indent="-168275" algn="l" rtl="0" eaLnBrk="1" fontAlgn="base" hangingPunct="1">
        <a:lnSpc>
          <a:spcPct val="90000"/>
        </a:lnSpc>
        <a:spcBef>
          <a:spcPct val="70000"/>
        </a:spcBef>
        <a:spcAft>
          <a:spcPct val="0"/>
        </a:spcAft>
        <a:buClr>
          <a:srgbClr val="2D4A6D"/>
        </a:buClr>
        <a:buSzPct val="90000"/>
        <a:buChar char="•"/>
        <a:defRPr sz="1600">
          <a:solidFill>
            <a:schemeClr val="tx1"/>
          </a:solidFill>
          <a:latin typeface="+mn-lt"/>
        </a:defRPr>
      </a:lvl8pPr>
      <a:lvl9pPr marL="3373438" indent="-168275" algn="l" rtl="0" eaLnBrk="1" fontAlgn="base" hangingPunct="1">
        <a:lnSpc>
          <a:spcPct val="90000"/>
        </a:lnSpc>
        <a:spcBef>
          <a:spcPct val="70000"/>
        </a:spcBef>
        <a:spcAft>
          <a:spcPct val="0"/>
        </a:spcAft>
        <a:buClr>
          <a:srgbClr val="2D4A6D"/>
        </a:buClr>
        <a:buSzPct val="9000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ckleng1964@gmail.com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bb04763b-6662-436e-bff2-e2dc0c09868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3200400" y="2022868"/>
            <a:ext cx="5732417" cy="627864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/>
              <a:t>SE110PHP:</a:t>
            </a:r>
          </a:p>
          <a:p>
            <a:r>
              <a:rPr lang="en-US" altLang="zh-CN" dirty="0"/>
              <a:t>Laravel 10.0</a:t>
            </a:r>
            <a:r>
              <a:rPr lang="en-GB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3697650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6b815f6b-9c51-4f3a-803e-ecd54c9b54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PHP?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8788" y="1021215"/>
            <a:ext cx="8119156" cy="5147356"/>
          </a:xfrm>
          <a:prstGeom prst="rect">
            <a:avLst/>
          </a:prstGeom>
        </p:spPr>
        <p:txBody>
          <a:bodyPr/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8788" indent="-169863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80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854075" indent="-173038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8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254125" indent="-16510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1544638" indent="-168275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0018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4590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9162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3734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 sz="2400" b="0" kern="0" dirty="0">
                <a:solidFill>
                  <a:srgbClr val="000000"/>
                </a:solidFill>
              </a:rPr>
              <a:t>The PHP Hypertext Preprocessor (PHP) is a programming language that allows web developers to create dynamic content that interacts with databases. </a:t>
            </a:r>
          </a:p>
          <a:p>
            <a:pPr lvl="0"/>
            <a:r>
              <a:rPr lang="en-US" sz="2400" b="0" kern="0" dirty="0">
                <a:solidFill>
                  <a:srgbClr val="000000"/>
                </a:solidFill>
              </a:rPr>
              <a:t>PHP is basically used for developing web-based software applications. </a:t>
            </a:r>
          </a:p>
          <a:p>
            <a:pPr lvl="0"/>
            <a:r>
              <a:rPr lang="en-US" sz="2400" b="0" kern="0" dirty="0">
                <a:solidFill>
                  <a:srgbClr val="000000"/>
                </a:solidFill>
              </a:rPr>
              <a:t>This course helps you to build your base with PHP</a:t>
            </a:r>
            <a:endParaRPr lang="en-US" sz="2000" b="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331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4c7c886d-73c1-43ae-971e-b0e8137cf9c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uses of PHP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8788" y="1021214"/>
            <a:ext cx="8119156" cy="5309247"/>
          </a:xfrm>
          <a:prstGeom prst="rect">
            <a:avLst/>
          </a:prstGeom>
        </p:spPr>
        <p:txBody>
          <a:bodyPr/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8788" indent="-169863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80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854075" indent="-173038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8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254125" indent="-16510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1544638" indent="-168275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0018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4590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9162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3734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 b="0" kern="0" dirty="0">
                <a:solidFill>
                  <a:srgbClr val="000000"/>
                </a:solidFill>
              </a:rPr>
              <a:t>PHP performs system functions, i.e. from files on a system it can create, open, read, write, and close them.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PHP can handle forms, i.e. gather data from files, save data to a file, through email you can send data, return data to the user.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You add, delete, modify elements within your database through PHP.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Access cookies variables and set cookies.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Using PHP, you can restrict users to access some pages of your website.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It can encrypt data.</a:t>
            </a:r>
          </a:p>
        </p:txBody>
      </p:sp>
    </p:spTree>
    <p:extLst>
      <p:ext uri="{BB962C8B-B14F-4D97-AF65-F5344CB8AC3E}">
        <p14:creationId xmlns:p14="http://schemas.microsoft.com/office/powerpoint/2010/main" val="2464471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F4001-B7E0-4CA0-AAC4-36BA59308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PHP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A22728-2751-437E-A510-CB04BF36BACD}"/>
              </a:ext>
            </a:extLst>
          </p:cNvPr>
          <p:cNvSpPr txBox="1">
            <a:spLocks/>
          </p:cNvSpPr>
          <p:nvPr/>
        </p:nvSpPr>
        <p:spPr>
          <a:xfrm>
            <a:off x="458788" y="1021214"/>
            <a:ext cx="8119156" cy="5309247"/>
          </a:xfrm>
          <a:prstGeom prst="rect">
            <a:avLst/>
          </a:prstGeom>
        </p:spPr>
        <p:txBody>
          <a:bodyPr/>
          <a:lstStyle>
            <a:lvl1pPr marL="174625" indent="-174625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8788" indent="-169863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80000"/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854075" indent="-173038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8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 marL="1254125" indent="-165100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 marL="1544638" indent="-168275" algn="l" rtl="0" eaLnBrk="1" fontAlgn="base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0070C0"/>
              </a:buClr>
              <a:buSzPct val="90000"/>
              <a:buFont typeface="Arial" pitchFamily="34" charset="0"/>
              <a:buChar char="•"/>
              <a:defRPr sz="1800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  <a:lvl6pPr marL="20018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4590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29162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373438" indent="-168275" algn="l" rtl="0" eaLnBrk="1" fontAlgn="base" hangingPunct="1">
              <a:lnSpc>
                <a:spcPct val="90000"/>
              </a:lnSpc>
              <a:spcBef>
                <a:spcPct val="70000"/>
              </a:spcBef>
              <a:spcAft>
                <a:spcPct val="0"/>
              </a:spcAft>
              <a:buClr>
                <a:srgbClr val="2D4A6D"/>
              </a:buClr>
              <a:buSzPct val="90000"/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rPr lang="en-US" b="0" kern="0" dirty="0">
                <a:solidFill>
                  <a:srgbClr val="000000"/>
                </a:solidFill>
              </a:rPr>
              <a:t>Simplicity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Efficiency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Security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Flexibility</a:t>
            </a:r>
          </a:p>
          <a:p>
            <a:pPr lvl="0"/>
            <a:r>
              <a:rPr lang="en-US" b="0" kern="0" dirty="0">
                <a:solidFill>
                  <a:srgbClr val="000000"/>
                </a:solidFill>
              </a:rPr>
              <a:t>Familiarity</a:t>
            </a:r>
          </a:p>
          <a:p>
            <a:pPr lvl="0"/>
            <a:endParaRPr lang="en-US" b="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132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2F561-215F-4958-8605-5E1FE0E6B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Supporting Site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8E292-7534-4AEA-B598-99262EB3B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152" y="2746984"/>
            <a:ext cx="9144000" cy="923495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https://phpcourses.azurewebsites.net/</a:t>
            </a:r>
          </a:p>
        </p:txBody>
      </p:sp>
    </p:spTree>
    <p:extLst>
      <p:ext uri="{BB962C8B-B14F-4D97-AF65-F5344CB8AC3E}">
        <p14:creationId xmlns:p14="http://schemas.microsoft.com/office/powerpoint/2010/main" val="4026366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2F561-215F-4958-8605-5E1FE0E6B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Instructor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8E292-7534-4AEA-B598-99262EB3B1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LENG Chee Kong</a:t>
            </a:r>
          </a:p>
          <a:p>
            <a:r>
              <a:rPr lang="en-US" dirty="0">
                <a:hlinkClick r:id="rId2"/>
              </a:rPr>
              <a:t>ckleng1964@gmail.com</a:t>
            </a:r>
            <a:endParaRPr lang="en-US" dirty="0"/>
          </a:p>
          <a:p>
            <a:r>
              <a:rPr lang="en-US" dirty="0"/>
              <a:t>0192133329</a:t>
            </a:r>
          </a:p>
        </p:txBody>
      </p:sp>
    </p:spTree>
    <p:extLst>
      <p:ext uri="{BB962C8B-B14F-4D97-AF65-F5344CB8AC3E}">
        <p14:creationId xmlns:p14="http://schemas.microsoft.com/office/powerpoint/2010/main" val="1663873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928a0490-1281-45c5-84fe-a78eda3c30d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Training Schedule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Duration: 5 Days
Training Hours: 9am~5pm
Lunch Break: </a:t>
            </a:r>
          </a:p>
          <a:p>
            <a:pPr lvl="1"/>
            <a:r>
              <a:rPr lang="en-GB" dirty="0"/>
              <a:t>Monday ~ Thursday: 12:30pm~1:30pm (1 Hour)</a:t>
            </a:r>
          </a:p>
          <a:p>
            <a:pPr lvl="1"/>
            <a:r>
              <a:rPr lang="en-GB" dirty="0"/>
              <a:t>Friday: 12:30pm~2:30pm (2 Hours)</a:t>
            </a:r>
          </a:p>
          <a:p>
            <a:r>
              <a:rPr lang="en-GB" dirty="0"/>
              <a:t>Short Breaks:</a:t>
            </a:r>
          </a:p>
          <a:p>
            <a:pPr lvl="1"/>
            <a:r>
              <a:rPr lang="en-GB" dirty="0"/>
              <a:t>Morning: 10:30am~10:45am</a:t>
            </a:r>
          </a:p>
          <a:p>
            <a:pPr lvl="1"/>
            <a:r>
              <a:rPr lang="en-GB" dirty="0"/>
              <a:t>Afternoon: 3:30pm~3:45pm</a:t>
            </a:r>
          </a:p>
        </p:txBody>
      </p:sp>
    </p:spTree>
    <p:extLst>
      <p:ext uri="{BB962C8B-B14F-4D97-AF65-F5344CB8AC3E}">
        <p14:creationId xmlns:p14="http://schemas.microsoft.com/office/powerpoint/2010/main" val="91418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BCA0D-13D9-420D-A3A3-F0C438D0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3-Tier Architecture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DE3A4-0397-44F2-A95E-C6E1F5E22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94" y="1442568"/>
            <a:ext cx="7143750" cy="4591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1159D7-D062-4E06-B91A-DF1C36277EE4}"/>
              </a:ext>
            </a:extLst>
          </p:cNvPr>
          <p:cNvSpPr txBox="1"/>
          <p:nvPr/>
        </p:nvSpPr>
        <p:spPr>
          <a:xfrm>
            <a:off x="1030310" y="5415432"/>
            <a:ext cx="1846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Presentation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48482-6D85-428C-AD4D-71E0443C53FB}"/>
              </a:ext>
            </a:extLst>
          </p:cNvPr>
          <p:cNvSpPr txBox="1"/>
          <p:nvPr/>
        </p:nvSpPr>
        <p:spPr>
          <a:xfrm>
            <a:off x="3670479" y="4423758"/>
            <a:ext cx="209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Business Logic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3B80F-A8FB-42A4-97D7-8FE0316BFCE3}"/>
              </a:ext>
            </a:extLst>
          </p:cNvPr>
          <p:cNvSpPr txBox="1"/>
          <p:nvPr/>
        </p:nvSpPr>
        <p:spPr>
          <a:xfrm>
            <a:off x="6274663" y="4423758"/>
            <a:ext cx="16866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Persistency</a:t>
            </a:r>
          </a:p>
        </p:txBody>
      </p:sp>
    </p:spTree>
    <p:extLst>
      <p:ext uri="{BB962C8B-B14F-4D97-AF65-F5344CB8AC3E}">
        <p14:creationId xmlns:p14="http://schemas.microsoft.com/office/powerpoint/2010/main" val="2250750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BCA0D-13D9-420D-A3A3-F0C438D0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3-Tier Architecture (JEE)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DE3A4-0397-44F2-A95E-C6E1F5E22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94" y="1442568"/>
            <a:ext cx="7143750" cy="4591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1159D7-D062-4E06-B91A-DF1C36277EE4}"/>
              </a:ext>
            </a:extLst>
          </p:cNvPr>
          <p:cNvSpPr txBox="1"/>
          <p:nvPr/>
        </p:nvSpPr>
        <p:spPr>
          <a:xfrm>
            <a:off x="1030310" y="541543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Browsers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48482-6D85-428C-AD4D-71E0443C53FB}"/>
              </a:ext>
            </a:extLst>
          </p:cNvPr>
          <p:cNvSpPr txBox="1"/>
          <p:nvPr/>
        </p:nvSpPr>
        <p:spPr>
          <a:xfrm>
            <a:off x="3128829" y="4322399"/>
            <a:ext cx="3167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Glashfish+JSP+Servlet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3B80F-A8FB-42A4-97D7-8FE0316BFCE3}"/>
              </a:ext>
            </a:extLst>
          </p:cNvPr>
          <p:cNvSpPr txBox="1"/>
          <p:nvPr/>
        </p:nvSpPr>
        <p:spPr>
          <a:xfrm>
            <a:off x="6598850" y="4322399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MySQL</a:t>
            </a:r>
          </a:p>
        </p:txBody>
      </p:sp>
    </p:spTree>
    <p:extLst>
      <p:ext uri="{BB962C8B-B14F-4D97-AF65-F5344CB8AC3E}">
        <p14:creationId xmlns:p14="http://schemas.microsoft.com/office/powerpoint/2010/main" val="970640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BCA0D-13D9-420D-A3A3-F0C438D0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3-Tier Architecture (.NET)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DE3A4-0397-44F2-A95E-C6E1F5E22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94" y="1442568"/>
            <a:ext cx="7143750" cy="4591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1159D7-D062-4E06-B91A-DF1C36277EE4}"/>
              </a:ext>
            </a:extLst>
          </p:cNvPr>
          <p:cNvSpPr txBox="1"/>
          <p:nvPr/>
        </p:nvSpPr>
        <p:spPr>
          <a:xfrm>
            <a:off x="1030310" y="541543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Browsers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48482-6D85-428C-AD4D-71E0443C53FB}"/>
              </a:ext>
            </a:extLst>
          </p:cNvPr>
          <p:cNvSpPr txBox="1"/>
          <p:nvPr/>
        </p:nvSpPr>
        <p:spPr>
          <a:xfrm>
            <a:off x="3334321" y="4442941"/>
            <a:ext cx="2475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IIS+ASP.NET+C#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3B80F-A8FB-42A4-97D7-8FE0316BFCE3}"/>
              </a:ext>
            </a:extLst>
          </p:cNvPr>
          <p:cNvSpPr txBox="1"/>
          <p:nvPr/>
        </p:nvSpPr>
        <p:spPr>
          <a:xfrm>
            <a:off x="6390573" y="4322399"/>
            <a:ext cx="1622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SQL Server</a:t>
            </a:r>
          </a:p>
        </p:txBody>
      </p:sp>
    </p:spTree>
    <p:extLst>
      <p:ext uri="{BB962C8B-B14F-4D97-AF65-F5344CB8AC3E}">
        <p14:creationId xmlns:p14="http://schemas.microsoft.com/office/powerpoint/2010/main" val="1360503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BCA0D-13D9-420D-A3A3-F0C438D0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3-Tier Architecture (PHP)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DE3A4-0397-44F2-A95E-C6E1F5E22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94" y="1442568"/>
            <a:ext cx="7143750" cy="4591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1159D7-D062-4E06-B91A-DF1C36277EE4}"/>
              </a:ext>
            </a:extLst>
          </p:cNvPr>
          <p:cNvSpPr txBox="1"/>
          <p:nvPr/>
        </p:nvSpPr>
        <p:spPr>
          <a:xfrm>
            <a:off x="1030310" y="541543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Browsers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48482-6D85-428C-AD4D-71E0443C53FB}"/>
              </a:ext>
            </a:extLst>
          </p:cNvPr>
          <p:cNvSpPr txBox="1"/>
          <p:nvPr/>
        </p:nvSpPr>
        <p:spPr>
          <a:xfrm>
            <a:off x="3637288" y="4322399"/>
            <a:ext cx="1869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Apache+PHP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3B80F-A8FB-42A4-97D7-8FE0316BFCE3}"/>
              </a:ext>
            </a:extLst>
          </p:cNvPr>
          <p:cNvSpPr txBox="1"/>
          <p:nvPr/>
        </p:nvSpPr>
        <p:spPr>
          <a:xfrm>
            <a:off x="6686787" y="4322399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MySQL</a:t>
            </a:r>
          </a:p>
        </p:txBody>
      </p:sp>
    </p:spTree>
    <p:extLst>
      <p:ext uri="{BB962C8B-B14F-4D97-AF65-F5344CB8AC3E}">
        <p14:creationId xmlns:p14="http://schemas.microsoft.com/office/powerpoint/2010/main" val="20042822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BCA0D-13D9-420D-A3A3-F0C438D0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3-Tier Architecture (Our Lab Setup)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DE3A4-0397-44F2-A95E-C6E1F5E221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94" y="1442568"/>
            <a:ext cx="7143750" cy="459105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11159D7-D062-4E06-B91A-DF1C36277EE4}"/>
              </a:ext>
            </a:extLst>
          </p:cNvPr>
          <p:cNvSpPr txBox="1"/>
          <p:nvPr/>
        </p:nvSpPr>
        <p:spPr>
          <a:xfrm>
            <a:off x="1030310" y="5415432"/>
            <a:ext cx="14029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Browsers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A48482-6D85-428C-AD4D-71E0443C53FB}"/>
              </a:ext>
            </a:extLst>
          </p:cNvPr>
          <p:cNvSpPr txBox="1"/>
          <p:nvPr/>
        </p:nvSpPr>
        <p:spPr>
          <a:xfrm>
            <a:off x="3637288" y="4322399"/>
            <a:ext cx="26052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Apache+PHP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+</a:t>
            </a:r>
          </a:p>
          <a:p>
            <a:r>
              <a:rPr lang="en-US" dirty="0"/>
              <a:t>Visual Studio Code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3B80F-A8FB-42A4-97D7-8FE0316BFCE3}"/>
              </a:ext>
            </a:extLst>
          </p:cNvPr>
          <p:cNvSpPr txBox="1"/>
          <p:nvPr/>
        </p:nvSpPr>
        <p:spPr>
          <a:xfrm>
            <a:off x="6673908" y="4322399"/>
            <a:ext cx="1059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MySQL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BBFB7FE-AECA-467A-AECF-54101BEEDF72}"/>
              </a:ext>
            </a:extLst>
          </p:cNvPr>
          <p:cNvSpPr/>
          <p:nvPr/>
        </p:nvSpPr>
        <p:spPr bwMode="auto">
          <a:xfrm>
            <a:off x="3451539" y="2137893"/>
            <a:ext cx="4916968" cy="3065172"/>
          </a:xfrm>
          <a:prstGeom prst="rect">
            <a:avLst/>
          </a:prstGeom>
          <a:noFill/>
          <a:ln>
            <a:prstDash val="sys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82880" tIns="45720" rIns="18288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XAMPP</a:t>
            </a:r>
          </a:p>
        </p:txBody>
      </p:sp>
    </p:spTree>
    <p:extLst>
      <p:ext uri="{BB962C8B-B14F-4D97-AF65-F5344CB8AC3E}">
        <p14:creationId xmlns:p14="http://schemas.microsoft.com/office/powerpoint/2010/main" val="2274672239"/>
      </p:ext>
    </p:extLst>
  </p:cSld>
  <p:clrMapOvr>
    <a:masterClrMapping/>
  </p:clrMapOvr>
</p:sld>
</file>

<file path=ppt/theme/theme1.xml><?xml version="1.0" encoding="utf-8"?>
<a:theme xmlns:a="http://schemas.openxmlformats.org/drawingml/2006/main" name="NG_MOC_Core_ModuleNew2">
  <a:themeElements>
    <a:clrScheme name="">
      <a:dk1>
        <a:srgbClr val="000000"/>
      </a:dk1>
      <a:lt1>
        <a:srgbClr val="FFFFFF"/>
      </a:lt1>
      <a:dk2>
        <a:srgbClr val="000000"/>
      </a:dk2>
      <a:lt2>
        <a:srgbClr val="C0C0C0"/>
      </a:lt2>
      <a:accent1>
        <a:srgbClr val="FFFFFF"/>
      </a:accent1>
      <a:accent2>
        <a:srgbClr val="8DAC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7F9BBC"/>
      </a:accent6>
      <a:hlink>
        <a:srgbClr val="006699"/>
      </a:hlink>
      <a:folHlink>
        <a:srgbClr val="000066"/>
      </a:folHlink>
    </a:clrScheme>
    <a:fontScheme name="2_Master_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E4CD9A"/>
            </a:gs>
            <a:gs pos="100000">
              <a:srgbClr val="EEEFD7"/>
            </a:gs>
          </a:gsLst>
          <a:lin ang="27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AFAFAF"/>
          </a:outerShdw>
        </a:effectLst>
      </a:spPr>
      <a:bodyPr vert="horz" wrap="square" lIns="182880" tIns="45720" rIns="18288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E4CD9A"/>
            </a:gs>
            <a:gs pos="100000">
              <a:srgbClr val="EEEFD7"/>
            </a:gs>
          </a:gsLst>
          <a:lin ang="27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rgbClr val="AFAFAF"/>
          </a:outerShdw>
        </a:effectLst>
      </a:spPr>
      <a:bodyPr vert="horz" wrap="square" lIns="182880" tIns="45720" rIns="18288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Master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aster_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8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1FEF9"/>
        </a:accent1>
        <a:accent2>
          <a:srgbClr val="DC0081"/>
        </a:accent2>
        <a:accent3>
          <a:srgbClr val="FFFFFF"/>
        </a:accent3>
        <a:accent4>
          <a:srgbClr val="000000"/>
        </a:accent4>
        <a:accent5>
          <a:srgbClr val="DDFEFB"/>
        </a:accent5>
        <a:accent6>
          <a:srgbClr val="C70074"/>
        </a:accent6>
        <a:hlink>
          <a:srgbClr val="618FFD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9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618FFD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0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333399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1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000099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2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0099CC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006699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436F9F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5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E4BB0E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aster_Template 1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FFFFFF"/>
        </a:accent1>
        <a:accent2>
          <a:srgbClr val="8DACD0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9BBC"/>
        </a:accent6>
        <a:hlink>
          <a:srgbClr val="FFFFFF"/>
        </a:hlink>
        <a:folHlink>
          <a:srgbClr val="CECE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NG_MOC_Core_ModuleNew</Template>
  <TotalTime>267</TotalTime>
  <Words>341</Words>
  <Application>Microsoft Office PowerPoint</Application>
  <PresentationFormat>On-screen Show (4:3)</PresentationFormat>
  <Paragraphs>84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Segoe UI</vt:lpstr>
      <vt:lpstr>Verdana</vt:lpstr>
      <vt:lpstr>Wingdings</vt:lpstr>
      <vt:lpstr>NG_MOC_Core_ModuleNew2</vt:lpstr>
      <vt:lpstr>Introduction</vt:lpstr>
      <vt:lpstr>Course Supporting Site</vt:lpstr>
      <vt:lpstr>Your Instructor</vt:lpstr>
      <vt:lpstr>Training Schedule</vt:lpstr>
      <vt:lpstr>3-Tier Architecture</vt:lpstr>
      <vt:lpstr>3-Tier Architecture (JEE)</vt:lpstr>
      <vt:lpstr>3-Tier Architecture (.NET)</vt:lpstr>
      <vt:lpstr>3-Tier Architecture (PHP)</vt:lpstr>
      <vt:lpstr>3-Tier Architecture (Our Lab Setup)</vt:lpstr>
      <vt:lpstr>What is PHP?</vt:lpstr>
      <vt:lpstr>Common uses of PHP</vt:lpstr>
      <vt:lpstr>Characteristics of PHP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Richard Strange</dc:creator>
  <cp:lastModifiedBy>Corporate Trainer - Trainer 8</cp:lastModifiedBy>
  <cp:revision>24</cp:revision>
  <dcterms:created xsi:type="dcterms:W3CDTF">2019-05-28T15:35:21Z</dcterms:created>
  <dcterms:modified xsi:type="dcterms:W3CDTF">2024-04-30T13:37:48Z</dcterms:modified>
</cp:coreProperties>
</file>